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3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SpecialPlsOnTitleSld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de-DE"/>
    </a:defPPr>
    <a:lvl1pPr algn="ctr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1pPr>
    <a:lvl2pPr marL="457200" algn="ctr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2pPr>
    <a:lvl3pPr marL="914400" algn="ctr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3pPr>
    <a:lvl4pPr marL="1371600" algn="ctr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4pPr>
    <a:lvl5pPr marL="1828800" algn="ctr">
      <a:spcBef>
        <a:spcPts val="0"/>
      </a:spcBef>
      <a:spcAft>
        <a:spcPts val="0"/>
      </a:spcAft>
      <a:defRPr sz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FF3BC916-2437-2F1B-356F-283F031CD9C4}">
  <a:tblStyle styleId="{FF3BC916-2437-2F1B-356F-283F031CD9C4}" styleName="Medium Style 2 - Accent 5">
    <a:wholeTbl>
      <a:tcTxStyle>
        <a:fontRef idx="minor"/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/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/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/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/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elfoli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Rectangle 3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539750" y="5659438"/>
            <a:ext cx="8061325" cy="279400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pPr lvl="0">
              <a:defRPr/>
            </a:pPr>
            <a:r>
              <a:rPr lang="de-DE"/>
              <a:t>Formatvorlage des Untertitelmasters durch Klicken bearbeiten</a:t>
            </a:r>
            <a:endParaRPr lang="de-DE"/>
          </a:p>
        </p:txBody>
      </p:sp>
      <p:sp>
        <p:nvSpPr>
          <p:cNvPr id="6" name="Line 8" hidden="0"/>
          <p:cNvSpPr>
            <a:spLocks noChangeShapeType="1"/>
          </p:cNvSpPr>
          <p:nvPr isPhoto="0" userDrawn="0"/>
        </p:nvSpPr>
        <p:spPr bwMode="auto">
          <a:xfrm>
            <a:off x="539750" y="6135688"/>
            <a:ext cx="80613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pic>
        <p:nvPicPr>
          <p:cNvPr id="7" name="Picture 9" descr="TU_Logo_lang_RGB_rot_PPT-1" hidden="0"/>
          <p:cNvPicPr>
            <a:picLocks noChangeAspect="1" noChangeArrowheads="1"/>
          </p:cNvPicPr>
          <p:nvPr isPhoto="0" userDrawn="0"/>
        </p:nvPicPr>
        <p:blipFill>
          <a:blip r:embed="rId2"/>
          <a:stretch/>
        </p:blipFill>
        <p:spPr bwMode="auto">
          <a:xfrm>
            <a:off x="6440488" y="539750"/>
            <a:ext cx="2160587" cy="1206500"/>
          </a:xfrm>
          <a:prstGeom prst="rect">
            <a:avLst/>
          </a:prstGeom>
          <a:noFill/>
        </p:spPr>
      </p:pic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name="oleObj" imgW="0" imgH="0" progId="TCLayout.ActiveDocument.1">
              <p:embed/>
              <p:pic>
                <p:nvPicPr>
                  <p:cNvPr id="8" name="" hidden="0"/>
                  <p:cNvPicPr/>
                  <p:nvPr isPhoto="0" userDrawn="0"/>
                </p:nvPicPr>
                <p:blipFill>
                  <a:blip r:embed="rId3"/>
                  <a:stretch/>
                </p:blipFill>
                <p:spPr bwMode="auto">
                  <a:xfrm>
                    <a:off x="0" y="0"/>
                    <a:ext cx="158750" cy="158750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9" name="Picture 19" descr="TU_130227_PPT_Bild-Hausecke" hidden="0"/>
          <p:cNvPicPr>
            <a:picLocks noChangeAspect="1" noChangeArrowheads="1"/>
          </p:cNvPicPr>
          <p:nvPr isPhoto="0" userDrawn="0"/>
        </p:nvPicPr>
        <p:blipFill>
          <a:blip r:embed="rId4"/>
          <a:stretch/>
        </p:blipFill>
        <p:spPr bwMode="auto">
          <a:xfrm>
            <a:off x="0" y="2286000"/>
            <a:ext cx="8604250" cy="22860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el und vertikaler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Vertikaler Textplatzhalter 2" hidden="0"/>
          <p:cNvSpPr>
            <a:spLocks noGrp="1"/>
          </p:cNvSpPr>
          <p:nvPr isPhoto="0" userDrawn="0">
            <p:ph type="body" orient="vert" idx="1" hasCustomPrompt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7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EEDA23C7-85BB-4E54-B97B-635B21ED0F9C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kaler Titel u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kaler Tite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6586538" y="1717675"/>
            <a:ext cx="2014537" cy="4273550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Vertikaler Textplatzhalter 2" hidden="0"/>
          <p:cNvSpPr>
            <a:spLocks noGrp="1"/>
          </p:cNvSpPr>
          <p:nvPr isPhoto="0" userDrawn="0">
            <p:ph type="body" orient="vert" idx="1" hasCustomPrompt="1"/>
          </p:nvPr>
        </p:nvSpPr>
        <p:spPr bwMode="auto">
          <a:xfrm>
            <a:off x="539750" y="1717675"/>
            <a:ext cx="5894388" cy="4273550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7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AAA547C2-1FFB-4A16-AA13-58B4AAE5896E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el und Inhal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 hidden="0"/>
          <p:cNvSpPr>
            <a:spLocks noGrp="1"/>
          </p:cNvSpPr>
          <p:nvPr isPhoto="0" userDrawn="0">
            <p:ph idx="1" hasCustomPrompt="1"/>
          </p:nvPr>
        </p:nvSpPr>
        <p:spPr bwMode="auto"/>
        <p:txBody>
          <a:bodyPr/>
          <a:lstStyle>
            <a:lvl1pPr>
              <a:defRPr sz="2200"/>
            </a:lvl1pPr>
            <a:lvl2pPr algn="l">
              <a:defRPr sz="2000"/>
            </a:lvl2pPr>
            <a:lvl3pPr>
              <a:defRPr sz="1800"/>
            </a:lvl3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5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50" y="6165304"/>
            <a:ext cx="6624638" cy="35932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</a:t>
            </a:r>
            <a:br>
              <a:rPr lang="de-DE"/>
            </a:br>
            <a:r>
              <a:rPr lang="de-DE"/>
              <a:t>Philipp Wachholz, Johannes Beyer, Jonas Gläsel</a:t>
            </a:r>
            <a:endParaRPr lang="de-DE" b="0"/>
          </a:p>
        </p:txBody>
      </p:sp>
      <p:sp>
        <p:nvSpPr>
          <p:cNvPr id="6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5841511-618F-4388-9EAD-B3A0151A7863}" type="slidenum">
              <a:rPr lang="de-DE"/>
              <a:t/>
            </a:fld>
            <a:endParaRPr lang="de-DE"/>
          </a:p>
        </p:txBody>
      </p:sp>
      <p:sp>
        <p:nvSpPr>
          <p:cNvPr id="7" name="Titel 7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Abschnitts- überschrif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Textplatzhalter 2" hidden="0"/>
          <p:cNvSpPr>
            <a:spLocks noGrp="1"/>
          </p:cNvSpPr>
          <p:nvPr isPhoto="0" userDrawn="0">
            <p:ph type="body" idx="1" hasCustomPrompt="1"/>
          </p:nvPr>
        </p:nvSpPr>
        <p:spPr bwMode="auto"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</p:txBody>
      </p:sp>
      <p:sp>
        <p:nvSpPr>
          <p:cNvPr id="6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7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41A31A7-8E36-4719-9DDE-5FDEF3705DC2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Zwei Inhalt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Inhaltsplatzhalter 2" hidden="0"/>
          <p:cNvSpPr>
            <a:spLocks noGrp="1"/>
          </p:cNvSpPr>
          <p:nvPr isPhoto="0" userDrawn="0">
            <p:ph sz="half" idx="1" hasCustomPrompt="1"/>
          </p:nvPr>
        </p:nvSpPr>
        <p:spPr bwMode="auto">
          <a:xfrm>
            <a:off x="539750" y="2349500"/>
            <a:ext cx="3954463" cy="364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Inhaltsplatzhalter 3" hidden="0"/>
          <p:cNvSpPr>
            <a:spLocks noGrp="1"/>
          </p:cNvSpPr>
          <p:nvPr isPhoto="0" userDrawn="0">
            <p:ph sz="half" idx="2" hasCustomPrompt="1"/>
          </p:nvPr>
        </p:nvSpPr>
        <p:spPr bwMode="auto">
          <a:xfrm>
            <a:off x="4646613" y="2349500"/>
            <a:ext cx="3954462" cy="364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7" name="Fußzeilenplatzhalter 4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8" name="Foliennummernplatzhalter 5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9CB4FC05-3909-4472-9015-F5D2E1681A1E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Vergleich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Textplatzhalter 2" hidden="0"/>
          <p:cNvSpPr>
            <a:spLocks noGrp="1"/>
          </p:cNvSpPr>
          <p:nvPr isPhoto="0" userDrawn="0">
            <p:ph type="body" idx="1" hasCustomPrompt="1"/>
          </p:nvPr>
        </p:nvSpPr>
        <p:spPr bwMode="auto"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</p:txBody>
      </p:sp>
      <p:sp>
        <p:nvSpPr>
          <p:cNvPr id="6" name="Inhaltsplatzhalter 3" hidden="0"/>
          <p:cNvSpPr>
            <a:spLocks noGrp="1"/>
          </p:cNvSpPr>
          <p:nvPr isPhoto="0" userDrawn="0">
            <p:ph sz="half" idx="2" hasCustomPrompt="1"/>
          </p:nvPr>
        </p:nvSpPr>
        <p:spPr bwMode="auto"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7" name="Textplatzhalter 4" hidden="0"/>
          <p:cNvSpPr>
            <a:spLocks noGrp="1"/>
          </p:cNvSpPr>
          <p:nvPr isPhoto="0" userDrawn="0">
            <p:ph type="body" sz="quarter" idx="3" hasCustomPrompt="1"/>
          </p:nvPr>
        </p:nvSpPr>
        <p:spPr bwMode="auto"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</p:txBody>
      </p:sp>
      <p:sp>
        <p:nvSpPr>
          <p:cNvPr id="8" name="Inhaltsplatzhalter 5" hidden="0"/>
          <p:cNvSpPr>
            <a:spLocks noGrp="1"/>
          </p:cNvSpPr>
          <p:nvPr isPhoto="0" userDrawn="0">
            <p:ph sz="quarter" idx="4" hasCustomPrompt="1"/>
          </p:nvPr>
        </p:nvSpPr>
        <p:spPr bwMode="auto"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9" name="Fußzeilenplatzhalter 6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10" name="Foliennummernplatzhalter 7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B5BFDD8F-F7F0-42B9-98A4-E869A0422F6B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Nur Tite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Fußzeilenplatzhalter 2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6" name="Foliennummernplatzhalter 3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F56FDDA-3F2E-470D-A9ED-B206B73FCB27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Le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1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5" name="Foliennummernplatzhalter 2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D9CA35F-83D8-4901-9F84-1A4D4DEB593A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Inhalt mit Überschrif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Inhaltsplatzhalter 2" hidden="0"/>
          <p:cNvSpPr>
            <a:spLocks noGrp="1"/>
          </p:cNvSpPr>
          <p:nvPr isPhoto="0" userDrawn="0">
            <p:ph idx="1" hasCustomPrompt="1"/>
          </p:nvPr>
        </p:nvSpPr>
        <p:spPr bwMode="auto"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  <a:p>
            <a:pPr lvl="1">
              <a:defRPr/>
            </a:pPr>
            <a:r>
              <a:rPr lang="de-DE"/>
              <a:t>Zweite Ebene</a:t>
            </a:r>
            <a:endParaRPr lang="de-DE"/>
          </a:p>
          <a:p>
            <a:pPr lvl="2">
              <a:defRPr/>
            </a:pPr>
            <a:r>
              <a:rPr lang="de-DE"/>
              <a:t>Dritte Ebene</a:t>
            </a:r>
            <a:endParaRPr lang="de-DE"/>
          </a:p>
          <a:p>
            <a:pPr lvl="3">
              <a:defRPr/>
            </a:pPr>
            <a:r>
              <a:rPr lang="de-DE"/>
              <a:t>Vierte Ebene</a:t>
            </a:r>
            <a:endParaRPr lang="de-DE"/>
          </a:p>
          <a:p>
            <a:pPr lvl="4">
              <a:defRPr/>
            </a:pPr>
            <a:r>
              <a:rPr lang="de-DE"/>
              <a:t>Fünfte Ebene</a:t>
            </a:r>
            <a:endParaRPr lang="de-DE"/>
          </a:p>
        </p:txBody>
      </p:sp>
      <p:sp>
        <p:nvSpPr>
          <p:cNvPr id="6" name="Textplatzhalter 3" hidden="0"/>
          <p:cNvSpPr>
            <a:spLocks noGrp="1"/>
          </p:cNvSpPr>
          <p:nvPr isPhoto="0" userDrawn="0">
            <p:ph type="body" sz="half" idx="2" hasCustomPrompt="1"/>
          </p:nvPr>
        </p:nvSpPr>
        <p:spPr bwMode="auto"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</p:txBody>
      </p:sp>
      <p:sp>
        <p:nvSpPr>
          <p:cNvPr id="7" name="Fußzeilenplatzhalter 4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8" name="Foliennummernplatzhalter 5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F03C1D23-040A-4D31-8B12-147E36BCFA52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Bild mit Überschrif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DE"/>
          </a:p>
        </p:txBody>
      </p:sp>
      <p:sp>
        <p:nvSpPr>
          <p:cNvPr id="5" name="Bildplatzhalter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de-DE"/>
              <a:t>Bild durch Klicken auf Symbol hinzufügen</a:t>
            </a:r>
            <a:endParaRPr lang="de-DE"/>
          </a:p>
        </p:txBody>
      </p:sp>
      <p:sp>
        <p:nvSpPr>
          <p:cNvPr id="6" name="Textplatzhalter 3" hidden="0"/>
          <p:cNvSpPr>
            <a:spLocks noGrp="1"/>
          </p:cNvSpPr>
          <p:nvPr isPhoto="0" userDrawn="0">
            <p:ph type="body" sz="half" idx="2" hasCustomPrompt="1"/>
          </p:nvPr>
        </p:nvSpPr>
        <p:spPr bwMode="auto"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 lang="de-DE"/>
          </a:p>
        </p:txBody>
      </p:sp>
      <p:sp>
        <p:nvSpPr>
          <p:cNvPr id="7" name="Fußzeilenplatzhalter 4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8" name="Foliennummernplatzhalter 5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9627F33-462D-4969-BE13-7E41295B1B0F}" type="slidenum">
              <a:rPr lang="de-DE"/>
              <a:t/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g"/><Relationship Id="rId15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spAutoFit/>
          </a:bodyPr>
          <a:lstStyle/>
          <a:p>
            <a:pPr lvl="0">
              <a:defRPr/>
            </a:pPr>
            <a:r>
              <a:rPr lang="de-DE"/>
              <a:t>Titel durch Klicken hinzufügen</a:t>
            </a:r>
            <a:endParaRPr lang="de-DE"/>
          </a:p>
        </p:txBody>
      </p:sp>
      <p:sp>
        <p:nvSpPr>
          <p:cNvPr id="5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lvl="0">
              <a:defRPr/>
            </a:pPr>
            <a:r>
              <a:rPr lang="de-DE"/>
              <a:t>Text durck Klicken hinzufügen</a:t>
            </a:r>
            <a:endParaRPr lang="de-DE"/>
          </a:p>
          <a:p>
            <a:pPr lvl="1">
              <a:defRPr/>
            </a:pPr>
            <a:r>
              <a:rPr lang="de-DE"/>
              <a:t>Xxx</a:t>
            </a:r>
            <a:endParaRPr lang="de-DE"/>
          </a:p>
        </p:txBody>
      </p:sp>
      <p:pic>
        <p:nvPicPr>
          <p:cNvPr id="6" name="Picture 7" descr="TU_Logo_lang_RGB_rot_PPT-2" hidden="0"/>
          <p:cNvPicPr>
            <a:picLocks noChangeAspect="1" noChangeArrowheads="1"/>
          </p:cNvPicPr>
          <p:nvPr isPhoto="0" userDrawn="0"/>
        </p:nvPicPr>
        <p:blipFill>
          <a:blip r:embed="rId13"/>
          <a:stretch/>
        </p:blipFill>
        <p:spPr bwMode="auto">
          <a:xfrm>
            <a:off x="7232650" y="539750"/>
            <a:ext cx="1368425" cy="762000"/>
          </a:xfrm>
          <a:prstGeom prst="rect">
            <a:avLst/>
          </a:prstGeom>
          <a:noFill/>
        </p:spPr>
      </p:pic>
      <p:sp>
        <p:nvSpPr>
          <p:cNvPr id="7" name="Rectangle 13" hidden="0"/>
          <p:cNvSpPr>
            <a:spLocks noChangeArrowheads="1" noGrp="1"/>
          </p:cNvSpPr>
          <p:nvPr isPhoto="0" userDrawn="0">
            <p:ph type="ftr" sz="quarter" idx="3" hasCustomPrompt="0"/>
          </p:nvPr>
        </p:nvSpPr>
        <p:spPr bwMode="auto">
          <a:xfrm>
            <a:off x="572988" y="6202363"/>
            <a:ext cx="6624638" cy="152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>
            <a:lvl1pPr algn="l">
              <a:defRPr sz="1000" b="1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/>
              <a:t>Projekt: Elektromagnetische Feldsimulation - Elektromagnetische Feldsimulation eines optischen Kopplers Philipp Wachholz, Johannes Beyer, Jonas Gläsel</a:t>
            </a:r>
            <a:endParaRPr lang="de-DE" b="0"/>
          </a:p>
        </p:txBody>
      </p:sp>
      <p:sp>
        <p:nvSpPr>
          <p:cNvPr id="8" name="Rectangle 14" hidden="0"/>
          <p:cNvSpPr>
            <a:spLocks noChangeArrowheads="1" noGrp="1"/>
          </p:cNvSpPr>
          <p:nvPr isPhoto="0" userDrawn="0">
            <p:ph type="sldNum" sz="quarter" idx="4" hasCustomPrompt="0"/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r>
              <a:rPr lang="de-DE"/>
              <a:t>Seite </a:t>
            </a:r>
            <a:fld id="{320F1736-2C7C-46B9-B423-D7E8EB620A5E}" type="slidenum">
              <a:rPr lang="de-DE"/>
              <a:t/>
            </a:fld>
            <a:endParaRPr lang="de-DE"/>
          </a:p>
        </p:txBody>
      </p:sp>
      <p:graphicFrame>
        <p:nvGraphicFramePr>
          <p:cNvPr id="0" name=""/>
          <p:cNvGraphicFramePr>
            <a:graphicFrameLocks xmlns:a="http://schemas.openxmlformats.org/drawingml/2006/main"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name="oleObj" imgW="0" imgH="0" progId="TCLayout.ActiveDocument.1">
              <p:embed/>
              <p:pic>
                <p:nvPicPr>
                  <p:cNvPr id="9" name="" hidden="0"/>
                  <p:cNvPicPr/>
                  <p:nvPr isPhoto="0" userDrawn="0"/>
                </p:nvPicPr>
                <p:blipFill>
                  <a:blip r:embed="rId14"/>
                  <a:stretch/>
                </p:blipFill>
                <p:spPr bwMode="auto">
                  <a:xfrm>
                    <a:off x="0" y="0"/>
                    <a:ext cx="158750" cy="158750"/>
                  </a:xfrm>
                  <a:prstGeom prst="rect">
                    <a:avLst/>
                  </a:prstGeom>
                </p:spPr>
              </p:pic>
            </p:oleObj>
          </a:graphicData>
        </a:graphic>
      </p:graphicFrame>
      <p:pic>
        <p:nvPicPr>
          <p:cNvPr id="10" name="Picture 22" descr="TU_130227_PPT_Bild-Hausecke_Streifen" hidden="0"/>
          <p:cNvPicPr>
            <a:picLocks noChangeAspect="1" noChangeArrowheads="1"/>
          </p:cNvPicPr>
          <p:nvPr isPhoto="0" userDrawn="0"/>
        </p:nvPicPr>
        <p:blipFill>
          <a:blip r:embed="rId15"/>
          <a:stretch/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1" ftr="1" hdr="0" sldNum="1"/>
  <p:txStyles>
    <p:titleStyle>
      <a:lvl1pPr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2pPr>
      <a:lvl3pPr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3pPr>
      <a:lvl4pPr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4pPr>
      <a:lvl5pPr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5pPr>
      <a:lvl6pPr marL="457200"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6pPr>
      <a:lvl7pPr marL="914400"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7pPr>
      <a:lvl8pPr marL="1371600"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8pPr>
      <a:lvl9pPr marL="1828800" algn="l">
        <a:lnSpc>
          <a:spcPts val="3000"/>
        </a:lnSpc>
        <a:spcBef>
          <a:spcPts val="0"/>
        </a:spcBef>
        <a:spcAft>
          <a:spcPts val="0"/>
        </a:spcAft>
        <a:defRPr sz="2400">
          <a:solidFill>
            <a:schemeClr val="tx2"/>
          </a:solidFill>
          <a:latin typeface="Arial"/>
        </a:defRPr>
      </a:lvl9pPr>
    </p:titleStyle>
    <p:bodyStyle>
      <a:lvl1pPr marL="342900" indent="-342900" algn="l">
        <a:lnSpc>
          <a:spcPts val="2200"/>
        </a:lnSpc>
        <a:spcBef>
          <a:spcPts val="0"/>
        </a:spcBef>
        <a:spcAft>
          <a:spcPts val="0"/>
        </a:spcAft>
        <a:defRPr sz="14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>
        <a:spcBef>
          <a:spcPts val="0"/>
        </a:spcBef>
        <a:spcAft>
          <a:spcPts val="0"/>
        </a:spcAft>
        <a:buFont typeface="Arial"/>
        <a:buChar char="–"/>
        <a:defRPr sz="1400">
          <a:solidFill>
            <a:srgbClr val="000000"/>
          </a:solidFill>
          <a:latin typeface="+mn-lt"/>
        </a:defRPr>
      </a:lvl2pPr>
      <a:lvl3pPr marL="1192530" indent="-228600" algn="l">
        <a:spcBef>
          <a:spcPts val="0"/>
        </a:spcBef>
        <a:spcAft>
          <a:spcPts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>
        <a:spcBef>
          <a:spcPts val="0"/>
        </a:spcBef>
        <a:spcAft>
          <a:spcPts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>
        <a:spcBef>
          <a:spcPts val="0"/>
        </a:spcBef>
        <a:spcAft>
          <a:spcPts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>
        <a:spcBef>
          <a:spcPts val="0"/>
        </a:spcBef>
        <a:spcAft>
          <a:spcPts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>
        <a:spcBef>
          <a:spcPts val="0"/>
        </a:spcBef>
        <a:spcAft>
          <a:spcPts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>
        <a:spcBef>
          <a:spcPts val="0"/>
        </a:spcBef>
        <a:spcAft>
          <a:spcPts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>
        <a:spcBef>
          <a:spcPts val="0"/>
        </a:spcBef>
        <a:spcAft>
          <a:spcPts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539552" y="4629001"/>
            <a:ext cx="8496944" cy="384175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</p:txBody>
      </p:sp>
      <p:sp>
        <p:nvSpPr>
          <p:cNvPr id="5" name="Rectangle 3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539750" y="5667341"/>
            <a:ext cx="8061325" cy="281940"/>
          </a:xfrm>
        </p:spPr>
        <p:txBody>
          <a:bodyPr/>
          <a:lstStyle/>
          <a:p>
            <a:pPr>
              <a:defRPr/>
            </a:pPr>
            <a:r>
              <a:rPr lang="de-DE" sz="1800"/>
              <a:t>Anna Mockenhaupt, Berit Frech, Johannes Beyer</a:t>
            </a:r>
            <a:endParaRPr lang="de-DE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 hidden="0"/>
          <p:cNvSpPr>
            <a:spLocks noGrp="1"/>
          </p:cNvSpPr>
          <p:nvPr isPhoto="0" userDrawn="0">
            <p:ph idx="1" hasCustomPrompt="1"/>
          </p:nvPr>
        </p:nvSpPr>
        <p:spPr bwMode="auto"/>
        <p:txBody>
          <a:bodyPr/>
          <a:lstStyle>
            <a:lvl1pPr>
              <a:defRPr sz="2200"/>
            </a:lvl1pPr>
            <a:lvl2pPr algn="l">
              <a:defRPr sz="2000"/>
            </a:lvl2pPr>
            <a:lvl3pPr>
              <a:defRPr sz="1800"/>
            </a:lvl3pPr>
          </a:lstStyle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Settings und API Calls der alten UI bleiben bestehen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Hinzufügen fehlender Beschreibungen zu den einzelnen Features 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Neue, übersichtlichere Anordnung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Umsetzung neuer Features 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Darstellung der FlowCharts mit neuer Library </a:t>
            </a:r>
            <a:b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6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C6D007A7-0F52-B17F-4A75-4D7085ED15FD}" type="slidenum">
              <a:rPr lang="de-DE"/>
              <a:t/>
            </a:fld>
            <a:endParaRPr lang="de-DE"/>
          </a:p>
        </p:txBody>
      </p:sp>
      <p:sp>
        <p:nvSpPr>
          <p:cNvPr id="7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9" y="1718034"/>
            <a:ext cx="8061720" cy="381035"/>
          </a:xfrm>
        </p:spPr>
        <p:txBody>
          <a:bodyPr/>
          <a:lstStyle/>
          <a:p>
            <a:pPr>
              <a:defRPr/>
            </a:pPr>
            <a:r>
              <a:rPr/>
              <a:t>Neue UI: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C574EFDE-8FCF-4847-5984-92BC473737C8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9" y="1718754"/>
            <a:ext cx="8062440" cy="381035"/>
          </a:xfrm>
        </p:spPr>
        <p:txBody>
          <a:bodyPr/>
          <a:lstStyle/>
          <a:p>
            <a:pPr>
              <a:defRPr/>
            </a:pPr>
            <a:r>
              <a:rPr/>
              <a:t>Neue Features: Initial Settings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42702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Settings/API Call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4306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limitBitrateByPortal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</a:txBody>
                  <a:tcPr/>
                </a:tc>
              </a:tr>
              <a:tr h="58571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usePixelRatioInLimitBitrate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ByPortal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</a:txBody>
                  <a:tcPr/>
                </a:tc>
              </a:tr>
              <a:tr h="59671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maxRepresentationRatio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(audio, 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</a:txBody>
                  <a:tcPr/>
                </a:tc>
              </a:tr>
              <a:tr h="59248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initialRepresentationRatio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(audio, 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</a:txBody>
                  <a:tcPr/>
                </a:tc>
              </a:tr>
              <a:tr h="59248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autoSwitchBitrate (audio)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Checkbox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367C2319-0EE3-963B-8844-976A0A0A3D89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9" y="1718610"/>
            <a:ext cx="8062296" cy="381035"/>
          </a:xfrm>
        </p:spPr>
        <p:txBody>
          <a:bodyPr/>
          <a:lstStyle/>
          <a:p>
            <a:pPr>
              <a:defRPr/>
            </a:pPr>
            <a:r>
              <a:rPr/>
              <a:t>Neue Features: ABR Strategy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446078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Settings/API Call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4941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bandwidthSafetyFactor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 between 0 and 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Schieberegler (Schritte: 0.1)</a:t>
                      </a:r>
                      <a:endParaRPr sz="1200"/>
                    </a:p>
                  </a:txBody>
                  <a:tcPr/>
                </a:tc>
              </a:tr>
              <a:tr h="592063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movingAverageMethod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SLIDING_WINDOW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EWMA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</a:t>
                      </a:r>
                      <a:endParaRPr sz="1200"/>
                    </a:p>
                  </a:txBody>
                  <a:tcPr/>
                </a:tc>
              </a:tr>
              <a:tr h="603065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addABRCustomRule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type: string (qualitySwitchRules or abandonFragmentsRules)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rulename: string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rule: object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Input Fields for Strings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Possibility to upload File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C08FA6D-F96E-2DBB-BC17-353CBE24F40E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9" y="1718898"/>
            <a:ext cx="8062584" cy="381035"/>
          </a:xfrm>
        </p:spPr>
        <p:txBody>
          <a:bodyPr/>
          <a:lstStyle/>
          <a:p>
            <a:pPr>
              <a:defRPr/>
            </a:pPr>
            <a:r>
              <a:rPr/>
              <a:t>Neue Features: Buffer Einstellungen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46512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Settings/API Call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55769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stableBufferTime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(time in seconds)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12</a:t>
                      </a:r>
                      <a:endParaRPr sz="1200"/>
                    </a:p>
                  </a:txBody>
                  <a:tcPr/>
                </a:tc>
              </a:tr>
              <a:tr h="598413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smallGapLimit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(time in seconds)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InputField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1.5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6" cy="35931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27198B5-EB93-1CF3-05E4-E2D65016CCCB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8897"/>
            <a:ext cx="8062583" cy="381034"/>
          </a:xfrm>
        </p:spPr>
        <p:txBody>
          <a:bodyPr/>
          <a:lstStyle/>
          <a:p>
            <a:pPr>
              <a:defRPr/>
            </a:pPr>
            <a:r>
              <a:rPr/>
              <a:t>Neue Features: Low Latency Mode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446078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Settings/API Call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4941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liveCatchUpMinDrift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between 0.0 and 0.5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0.02</a:t>
                      </a:r>
                      <a:endParaRPr sz="1200"/>
                    </a:p>
                  </a:txBody>
                  <a:tcPr/>
                </a:tc>
              </a:tr>
              <a:tr h="592063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liveCatchUpMaxDrift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0</a:t>
                      </a:r>
                      <a:endParaRPr sz="1200"/>
                    </a:p>
                  </a:txBody>
                  <a:tcPr/>
                </a:tc>
              </a:tr>
              <a:tr h="60306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liveCatchUpPlaybackRate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between 0 and 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0.5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+/- Buttons </a:t>
                      </a:r>
                      <a:endParaRPr sz="1200"/>
                    </a:p>
                  </a:txBody>
                  <a:tcPr/>
                </a:tc>
              </a:tr>
              <a:tr h="59883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liveCatchUpLatency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 (seconds)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Default: NaN</a:t>
                      </a:r>
                      <a:endParaRPr sz="1200"/>
                    </a:p>
                  </a:txBody>
                  <a:tcPr/>
                </a:tc>
              </a:tr>
              <a:tr h="598835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liveDelay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Number (seconds)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Input Field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8F219BB-6373-908B-B45A-96F3BAC3018C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2"/>
            <a:ext cx="8063339" cy="381035"/>
          </a:xfrm>
        </p:spPr>
        <p:txBody>
          <a:bodyPr/>
          <a:lstStyle/>
          <a:p>
            <a:pPr>
              <a:defRPr/>
            </a:pPr>
            <a:r>
              <a:rPr/>
              <a:t>Neue UI Mockups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020412" y="2185032"/>
            <a:ext cx="3780242" cy="3394543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324396" y="2253068"/>
            <a:ext cx="4491332" cy="3142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6" cy="35931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3535BC4-7A78-17EB-6289-A2CC0E549A34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2"/>
            <a:ext cx="8063339" cy="381035"/>
          </a:xfrm>
        </p:spPr>
        <p:txBody>
          <a:bodyPr/>
          <a:lstStyle/>
          <a:p>
            <a:pPr>
              <a:defRPr/>
            </a:pPr>
            <a:r>
              <a:rPr/>
              <a:t>Neue UI Mockups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77642" y="1592035"/>
            <a:ext cx="6524241" cy="4539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6" cy="35931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DC614DD-F00D-94EF-DE17-04945C128730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2"/>
            <a:ext cx="8063339" cy="381035"/>
          </a:xfrm>
        </p:spPr>
        <p:txBody>
          <a:bodyPr/>
          <a:lstStyle/>
          <a:p>
            <a:pPr>
              <a:defRPr/>
            </a:pPr>
            <a:r>
              <a:rPr/>
              <a:t>Neue UI Mockups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52930" y="1496785"/>
            <a:ext cx="7222890" cy="4552655"/>
          </a:xfrm>
          <a:prstGeom prst="rect">
            <a:avLst/>
          </a:prstGeom>
        </p:spPr>
      </p:pic>
      <p:grpSp>
        <p:nvGrpSpPr>
          <p:cNvPr id="8" name="" hidden="0"/>
          <p:cNvGrpSpPr/>
          <p:nvPr isPhoto="0" userDrawn="0"/>
        </p:nvGrpSpPr>
        <p:grpSpPr bwMode="auto">
          <a:xfrm>
            <a:off x="639071" y="2245178"/>
            <a:ext cx="4893623" cy="2741839"/>
            <a:chOff x="0" y="0"/>
            <a:chExt cx="4893623" cy="2741839"/>
          </a:xfrm>
        </p:grpSpPr>
        <p:sp>
          <p:nvSpPr>
            <p:cNvPr id="9" name="" hidden="0"/>
            <p:cNvSpPr/>
            <p:nvPr isPhoto="0" userDrawn="0"/>
          </p:nvSpPr>
          <p:spPr bwMode="auto">
            <a:xfrm flipH="0" flipV="0">
              <a:off x="1253713" y="0"/>
              <a:ext cx="1170214" cy="2721428"/>
            </a:xfrm>
            <a:prstGeom prst="rect">
              <a:avLst/>
            </a:prstGeom>
            <a:noFill/>
            <a:ln w="38099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" hidden="0"/>
            <p:cNvSpPr/>
            <p:nvPr isPhoto="0" userDrawn="0"/>
          </p:nvSpPr>
          <p:spPr bwMode="auto">
            <a:xfrm flipH="0" flipV="0">
              <a:off x="2498767" y="653142"/>
              <a:ext cx="1170213" cy="530678"/>
            </a:xfrm>
            <a:prstGeom prst="rect">
              <a:avLst/>
            </a:prstGeom>
            <a:noFill/>
            <a:ln w="38099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" hidden="0"/>
            <p:cNvSpPr/>
            <p:nvPr isPhoto="0" userDrawn="0"/>
          </p:nvSpPr>
          <p:spPr bwMode="auto">
            <a:xfrm flipH="0" flipV="0">
              <a:off x="3723408" y="2020660"/>
              <a:ext cx="1170213" cy="721178"/>
            </a:xfrm>
            <a:prstGeom prst="rect">
              <a:avLst/>
            </a:prstGeom>
            <a:noFill/>
            <a:ln w="38099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" hidden="0"/>
            <p:cNvSpPr/>
            <p:nvPr isPhoto="0" userDrawn="0"/>
          </p:nvSpPr>
          <p:spPr bwMode="auto">
            <a:xfrm flipH="0" flipV="0">
              <a:off x="0" y="1449159"/>
              <a:ext cx="1170213" cy="89683"/>
            </a:xfrm>
            <a:prstGeom prst="rect">
              <a:avLst/>
            </a:prstGeom>
            <a:noFill/>
            <a:ln w="38099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6" cy="35931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CB7EBD6-496C-AB3D-8A6B-D32E05D31AE5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2"/>
            <a:ext cx="8063339" cy="381035"/>
          </a:xfrm>
        </p:spPr>
        <p:txBody>
          <a:bodyPr/>
          <a:lstStyle/>
          <a:p>
            <a:pPr>
              <a:defRPr/>
            </a:pPr>
            <a:r>
              <a:rPr/>
              <a:t>Neue UI Mockups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75765" y="2209799"/>
            <a:ext cx="5420694" cy="3771900"/>
          </a:xfrm>
          <a:prstGeom prst="rect">
            <a:avLst/>
          </a:prstGeom>
        </p:spPr>
      </p:pic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39749" y="1637227"/>
            <a:ext cx="7581867" cy="4363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6" cy="35931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B8DD81C-0D5A-5FEF-15CB-534FCFDAAA63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2"/>
            <a:ext cx="8063339" cy="381035"/>
          </a:xfrm>
        </p:spPr>
        <p:txBody>
          <a:bodyPr/>
          <a:lstStyle/>
          <a:p>
            <a:pPr>
              <a:defRPr/>
            </a:pPr>
            <a:r>
              <a:rPr/>
              <a:t>Neue UI Mockups</a:t>
            </a:r>
            <a:endParaRPr/>
          </a:p>
        </p:txBody>
      </p:sp>
      <p:pic>
        <p:nvPicPr>
          <p:cNvPr id="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539749" y="1551479"/>
            <a:ext cx="5503777" cy="4497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50" y="6165304"/>
            <a:ext cx="6624638" cy="359321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5A61F839-630F-40B2-A5ED-B119E53D6DDC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8572"/>
            <a:ext cx="8062258" cy="381035"/>
          </a:xfrm>
        </p:spPr>
        <p:txBody>
          <a:bodyPr/>
          <a:lstStyle/>
          <a:p>
            <a:pPr>
              <a:defRPr/>
            </a:pPr>
            <a:r>
              <a:rPr lang="de-DE" sz="2400" b="0"/>
              <a:t>Gliederung</a:t>
            </a:r>
            <a:endParaRPr sz="2400" b="0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 flipH="0" flipV="0">
            <a:off x="539749" y="2228850"/>
            <a:ext cx="8136705" cy="3762374"/>
          </a:xfrm>
        </p:spPr>
        <p:txBody>
          <a:bodyPr/>
          <a:lstStyle/>
          <a:p>
            <a:pPr marL="261850" indent="-261850">
              <a:lnSpc>
                <a:spcPct val="150000"/>
              </a:lnSpc>
              <a:buAutoNum type="arabicPeriod"/>
              <a:defRPr/>
            </a:pPr>
            <a:r>
              <a:rPr lang="fr-FR" sz="1600">
                <a:latin typeface="Arial"/>
                <a:ea typeface="Arial"/>
                <a:cs typeface="Arial"/>
              </a:rPr>
              <a:t>Problemstellung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Aktuelle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UI: 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lnSpc>
                <a:spcPct val="150000"/>
              </a:lnSpc>
              <a:buAutoNum type="arabicPeriod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Issues</a:t>
            </a:r>
            <a:endParaRPr lang="de-DE"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lvl="1" indent="-261849">
              <a:lnSpc>
                <a:spcPct val="150000"/>
              </a:lnSpc>
              <a:buAutoNum type="arabicPeriod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Unterstütze Features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Zusätzliche Features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UI Mockup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Implementierung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900" lvl="1" indent="-261850">
              <a:lnSpc>
                <a:spcPct val="150000"/>
              </a:lnSpc>
              <a:buAutoNum type="arabicPeriod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Frameworks</a:t>
            </a:r>
            <a:endParaRPr lang="de-DE"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900" lvl="1" indent="-261850">
              <a:lnSpc>
                <a:spcPct val="150000"/>
              </a:lnSpc>
              <a:buAutoNum type="arabicPeriod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Organisation und Zeitplan</a:t>
            </a:r>
            <a:endParaRPr lang="de-DE"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endParaRPr sz="16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0BA872AD-E56A-C456-561C-E42AF26F5539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9790"/>
            <a:ext cx="8063480" cy="381035"/>
          </a:xfrm>
        </p:spPr>
        <p:txBody>
          <a:bodyPr/>
          <a:lstStyle/>
          <a:p>
            <a:pPr>
              <a:defRPr/>
            </a:pPr>
            <a:r>
              <a:rPr lang="de-DE" sz="2400" b="0" u="none"/>
              <a:t>Implementierung </a:t>
            </a:r>
            <a:endParaRPr sz="2400" b="1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539749" y="2349499"/>
            <a:ext cx="8136705" cy="3641724"/>
          </a:xfrm>
        </p:spPr>
        <p:txBody>
          <a:bodyPr/>
          <a:lstStyle/>
          <a:p>
            <a:pPr>
              <a:defRPr/>
            </a:pPr>
            <a:r>
              <a:rPr sz="18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Angular in Version 11</a:t>
            </a:r>
            <a:endParaRPr sz="18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TypeScript statt JavaScript</a:t>
            </a:r>
            <a:endParaRPr sz="14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3" lvl="1" indent="-195764">
              <a:buFont typeface="Arial"/>
              <a:buChar char="•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Starke Typisierung weniger Laufzeitfehler</a:t>
            </a: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3" lvl="1" indent="-195764">
              <a:buFont typeface="Arial"/>
              <a:buChar char="•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Vereinfachte Wartung</a:t>
            </a: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95764" indent="-195764">
              <a:buFont typeface="Arial"/>
              <a:buChar char="•"/>
              <a:defRPr/>
            </a:pP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Modulares Entwickeln</a:t>
            </a: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endParaRPr sz="14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3" lvl="1" indent="-195764">
              <a:buFont typeface="Arial"/>
              <a:buChar char="•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Wiederverwendbare Komponenten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3" lvl="1" indent="-195764">
              <a:buFont typeface="Arial"/>
              <a:buChar char="•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Klare Struktur</a:t>
            </a: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00050" lvl="1" indent="0">
              <a:buNone/>
              <a:defRPr/>
            </a:pP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buFont typeface="Arial"/>
              <a:buChar char="•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Semantic Versioning</a:t>
            </a:r>
            <a:endParaRPr sz="14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Alle 6 Monate neue Features und Breaking Changes</a:t>
            </a:r>
            <a:endParaRPr sz="14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2" lvl="1" indent="-195762">
              <a:buFont typeface="Arial"/>
              <a:buChar char="•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Große Community (besonders gut bei OpenSource)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595812" lvl="1" indent="-195762">
              <a:buFont typeface="Arial"/>
              <a:buChar char="•"/>
              <a:defRPr/>
            </a:pPr>
            <a:endParaRPr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00050" lvl="1" indent="0">
              <a:buNone/>
              <a:defRPr/>
            </a:pPr>
            <a:endParaRPr sz="14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Inhaltsplatzhalter 2" hidden="0"/>
          <p:cNvSpPr>
            <a:spLocks noGrp="1"/>
          </p:cNvSpPr>
          <p:nvPr isPhoto="0" userDrawn="0">
            <p:ph idx="1" hasCustomPrompt="1"/>
          </p:nvPr>
        </p:nvSpPr>
        <p:spPr bwMode="auto"/>
        <p:txBody>
          <a:bodyPr/>
          <a:lstStyle>
            <a:lvl1pPr>
              <a:defRPr sz="2200"/>
            </a:lvl1pPr>
            <a:lvl2pPr algn="l">
              <a:defRPr sz="2000"/>
            </a:lvl2pPr>
            <a:lvl3pPr>
              <a:defRPr sz="1800"/>
            </a:lvl3pPr>
          </a:lstStyle>
          <a:p>
            <a:pPr marL="305908" indent="-305908">
              <a:lnSpc>
                <a:spcPct val="150000"/>
              </a:lnSpc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Bootstrap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lnSpc>
                <a:spcPct val="150000"/>
              </a:lnSpc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git</a:t>
            </a:r>
            <a:endParaRPr sz="20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05908" indent="-305908">
              <a:lnSpc>
                <a:spcPct val="150000"/>
              </a:lnSpc>
              <a:buFont typeface="Arial"/>
              <a:buChar char="•"/>
              <a:defRPr/>
            </a:pP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Charts </a:t>
            </a:r>
            <a:endParaRPr lang="de-DE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705958" lvl="1" indent="-305908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CanvasJS</a:t>
            </a:r>
            <a:endParaRPr lang="de-DE"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705958" lvl="1" indent="-305908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ngx-charts</a:t>
            </a:r>
            <a:endParaRPr lang="de-DE"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705958" lvl="1" indent="-305908">
              <a:buFont typeface="Arial"/>
              <a:buChar char="•"/>
              <a:defRPr/>
            </a:pPr>
            <a:r>
              <a:rPr lang="de-DE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ng2-charts</a:t>
            </a:r>
            <a:endParaRPr lang="de-DE" sz="18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6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EFBEC27-C34B-5BA9-81CF-0D795FC9281E}" type="slidenum">
              <a:rPr lang="de-DE"/>
              <a:t/>
            </a:fld>
            <a:endParaRPr lang="de-DE"/>
          </a:p>
        </p:txBody>
      </p:sp>
      <p:sp>
        <p:nvSpPr>
          <p:cNvPr id="7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7924"/>
            <a:ext cx="8061611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Implementierung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5" cy="359319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AA58FC28-BDBC-3C3F-15C7-5E183C7B3E6A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9935"/>
            <a:ext cx="8063624" cy="381035"/>
          </a:xfrm>
        </p:spPr>
        <p:txBody>
          <a:bodyPr/>
          <a:lstStyle/>
          <a:p>
            <a:pPr>
              <a:defRPr/>
            </a:pPr>
            <a:r>
              <a:rPr sz="2400"/>
              <a:t>Organisation &amp; Zeitplan</a:t>
            </a:r>
            <a:endParaRPr sz="2400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539748" y="2349498"/>
            <a:ext cx="8136703" cy="3641724"/>
          </a:xfrm>
        </p:spPr>
        <p:txBody>
          <a:bodyPr/>
          <a:lstStyle/>
          <a:p>
            <a:pPr>
              <a:defRPr/>
            </a:pPr>
            <a:r>
              <a:rPr sz="2000" b="0" i="1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Dauer: 15 Wochen (26.11.2020–</a:t>
            </a:r>
            <a:r>
              <a:rPr sz="2000" b="0" i="1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15.03.2021)</a:t>
            </a:r>
            <a:r>
              <a:rPr sz="2000" b="0" i="1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endParaRPr sz="2000" b="0" i="1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0" i="1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ab 3.12 zwei Wochen Rythmus (Anlehnung Scrum): J</a:t>
            </a:r>
            <a:r>
              <a:rPr lang="de-DE" sz="2000" b="0" i="1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our Fixe Mi 16:30</a:t>
            </a:r>
            <a:endParaRPr sz="2000" b="0" i="1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0" i="1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mögliche Feedbackschleifen? Tickets?</a:t>
            </a:r>
            <a:endParaRPr sz="2000" b="0" i="1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0" i="1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1" i="0" u="none">
                <a:solidFill>
                  <a:schemeClr val="tx2"/>
                </a:solidFill>
                <a:latin typeface="Arial"/>
                <a:ea typeface="Arial"/>
                <a:cs typeface="Arial"/>
              </a:rPr>
              <a:t>3.12</a:t>
            </a:r>
            <a:r>
              <a:rPr sz="20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AngularJS Code verstehen / </a:t>
            </a: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Einlesen in vorhandenen Code,</a:t>
            </a:r>
            <a:endParaRPr lang="de-DE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		Tickets schreiben, </a:t>
            </a:r>
            <a:r>
              <a:rPr sz="2000" i="0">
                <a:latin typeface="Arial"/>
                <a:ea typeface="Arial"/>
                <a:cs typeface="Arial"/>
              </a:rPr>
              <a:t>finales Design festlegen, </a:t>
            </a:r>
            <a:r>
              <a:rPr lang="de-DE" sz="2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Grundgerüst 	Projekt aufsetzen</a:t>
            </a:r>
            <a:endParaRPr sz="2000" i="0"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de-DE" sz="2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20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17.12</a:t>
            </a:r>
            <a:r>
              <a:rPr lang="de-DE" sz="20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	</a:t>
            </a:r>
            <a:r>
              <a:rPr sz="2000" i="0">
                <a:latin typeface="Arial"/>
                <a:ea typeface="Arial"/>
                <a:cs typeface="Arial"/>
              </a:rPr>
              <a:t>Stream Filebar, MediaPlayer einbauen, Styles definieren, 	Aufbau der Setting-Komponenten</a:t>
            </a:r>
            <a:r>
              <a:rPr sz="2000" i="0">
                <a:latin typeface="Arial"/>
                <a:ea typeface="Arial"/>
                <a:cs typeface="Arial"/>
              </a:rPr>
              <a:t> (wiederverwenbare Struktur)</a:t>
            </a:r>
            <a:endParaRPr sz="2000" i="0"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i="0"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1" i="0">
                <a:solidFill>
                  <a:schemeClr val="tx2"/>
                </a:solidFill>
                <a:latin typeface="Arial"/>
                <a:ea typeface="Arial"/>
                <a:cs typeface="Arial"/>
              </a:rPr>
              <a:t>7.1</a:t>
            </a:r>
            <a:r>
              <a:rPr sz="2000" b="0" i="0">
                <a:solidFill>
                  <a:schemeClr val="tx1"/>
                </a:solidFill>
                <a:latin typeface="Arial"/>
                <a:ea typeface="Arial"/>
                <a:cs typeface="Arial"/>
              </a:rPr>
              <a:t>	erste Komponenten umgesetzt </a:t>
            </a:r>
            <a:endParaRPr sz="2000" b="0" i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5" cy="359319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93176DB-CD52-EC50-4BE2-F5213B97D817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8675"/>
            <a:ext cx="8062364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Implementierung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Organisation</a:t>
            </a:r>
            <a:endParaRPr sz="2400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539748" y="2349498"/>
            <a:ext cx="8136703" cy="3641724"/>
          </a:xfrm>
        </p:spPr>
        <p:txBody>
          <a:bodyPr/>
          <a:lstStyle/>
          <a:p>
            <a:pPr>
              <a:defRPr/>
            </a:pPr>
            <a:r>
              <a:rPr lang="de-DE" sz="20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14.1 	Abgabe Zwischenpräsentation</a:t>
            </a:r>
            <a:endParaRPr lang="de-DE" sz="2000" b="1" i="0" u="none" strike="noStrike" cap="none" spc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de-DE" sz="2000" b="1" i="0" u="none" strike="noStrike" cap="none" spc="0">
                <a:solidFill>
                  <a:schemeClr val="tx2"/>
                </a:solidFill>
                <a:latin typeface="Arial"/>
                <a:ea typeface="Arial"/>
                <a:cs typeface="Arial"/>
              </a:rPr>
              <a:t>23.2</a:t>
            </a:r>
            <a:r>
              <a:rPr sz="2000" b="1" i="0">
                <a:solidFill>
                  <a:schemeClr val="tx2"/>
                </a:solidFill>
                <a:latin typeface="Arial"/>
                <a:ea typeface="Arial"/>
                <a:cs typeface="Arial"/>
              </a:rPr>
              <a:t>	Finale Präsentation</a:t>
            </a: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1" i="0">
                <a:solidFill>
                  <a:schemeClr val="tx2"/>
                </a:solidFill>
                <a:latin typeface="Arial"/>
                <a:ea typeface="Arial"/>
                <a:cs typeface="Arial"/>
              </a:rPr>
              <a:t>15.3 	Abgabe Dokumentation und Quellcode</a:t>
            </a: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sz="2000" b="1" i="0">
              <a:solidFill>
                <a:schemeClr val="tx2"/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sz="2000" b="0" i="1">
                <a:solidFill>
                  <a:schemeClr val="tx2"/>
                </a:solidFill>
                <a:latin typeface="Arial"/>
                <a:ea typeface="Arial"/>
                <a:cs typeface="Arial"/>
              </a:rPr>
              <a:t>parallel zur Implementierung soll die Dokumentation befüllt werden</a:t>
            </a:r>
            <a:endParaRPr sz="2000" b="0" i="1">
              <a:solidFill>
                <a:schemeClr val="tx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 hidden="0"/>
          <p:cNvSpPr>
            <a:spLocks noChangeArrowheads="1" noGrp="1"/>
          </p:cNvSpPr>
          <p:nvPr isPhoto="0" userDrawn="0">
            <p:ph type="ctrTitle" hasCustomPrompt="0"/>
          </p:nvPr>
        </p:nvSpPr>
        <p:spPr bwMode="auto">
          <a:xfrm>
            <a:off x="539551" y="4629000"/>
            <a:ext cx="8496943" cy="384174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</p:txBody>
      </p:sp>
      <p:sp>
        <p:nvSpPr>
          <p:cNvPr id="5" name="Rectangle 3" hidden="0"/>
          <p:cNvSpPr>
            <a:spLocks noChangeArrowheads="1" noGrp="1"/>
          </p:cNvSpPr>
          <p:nvPr isPhoto="0" userDrawn="0">
            <p:ph type="subTitle" idx="1" hasCustomPrompt="0"/>
          </p:nvPr>
        </p:nvSpPr>
        <p:spPr bwMode="auto">
          <a:xfrm>
            <a:off x="539749" y="5667340"/>
            <a:ext cx="8061324" cy="281939"/>
          </a:xfrm>
        </p:spPr>
        <p:txBody>
          <a:bodyPr/>
          <a:lstStyle/>
          <a:p>
            <a:pPr>
              <a:defRPr/>
            </a:pPr>
            <a:r>
              <a:rPr lang="de-DE" sz="1800"/>
              <a:t>Anna Mockenhaupt, Berit Frech, Johannes Beyer</a:t>
            </a:r>
            <a:endParaRPr lang="de-DE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1DB4E23-CD6B-D414-0B6C-ADC0DE813DBF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9938"/>
            <a:ext cx="8063625" cy="381035"/>
          </a:xfrm>
        </p:spPr>
        <p:txBody>
          <a:bodyPr/>
          <a:lstStyle/>
          <a:p>
            <a:pPr>
              <a:defRPr/>
            </a:pPr>
            <a:r>
              <a:rPr lang="de-DE" sz="2400" b="0"/>
              <a:t>Problemstellung</a:t>
            </a:r>
            <a:endParaRPr sz="2400" b="0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 flipH="0" flipV="0">
            <a:off x="539748" y="2204861"/>
            <a:ext cx="7769972" cy="3786361"/>
          </a:xfrm>
        </p:spPr>
        <p:txBody>
          <a:bodyPr/>
          <a:lstStyle/>
          <a:p>
            <a:pPr marL="261850" indent="-261850">
              <a:lnSpc>
                <a:spcPct val="150000"/>
              </a:lnSpc>
              <a:buFont typeface="Arial"/>
              <a:buChar char="•"/>
              <a:defRPr/>
            </a:pPr>
            <a:r>
              <a:rPr sz="1800">
                <a:latin typeface="Arial"/>
                <a:ea typeface="Arial"/>
                <a:cs typeface="Arial"/>
              </a:rPr>
              <a:t>Was ist dash.js?</a:t>
            </a:r>
            <a:endParaRPr sz="1800">
              <a:latin typeface="Arial"/>
              <a:ea typeface="Arial"/>
              <a:cs typeface="Arial"/>
            </a:endParaRPr>
          </a:p>
          <a:p>
            <a:pPr marL="661900" lvl="1" indent="-261850">
              <a:lnSpc>
                <a:spcPct val="150000"/>
              </a:lnSpc>
              <a:buFont typeface="Arial"/>
              <a:buChar char="•"/>
              <a:defRPr/>
            </a:pPr>
            <a:r>
              <a:rPr sz="1600">
                <a:latin typeface="Arial"/>
                <a:ea typeface="Arial"/>
                <a:cs typeface="Arial"/>
              </a:rPr>
              <a:t>JavaScript Player zum Abspielen von MPEG-DASH Content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Font typeface="Arial"/>
              <a:buChar char="•"/>
              <a:defRPr/>
            </a:pPr>
            <a:r>
              <a:rPr sz="1800">
                <a:latin typeface="Arial"/>
                <a:ea typeface="Arial"/>
                <a:cs typeface="Arial"/>
              </a:rPr>
              <a:t>Entwurf und Entwicklung einer neuen Referenz UI für den dash.js Client</a:t>
            </a:r>
            <a:endParaRPr sz="1800">
              <a:latin typeface="Arial"/>
              <a:ea typeface="Arial"/>
              <a:cs typeface="Arial"/>
            </a:endParaRPr>
          </a:p>
          <a:p>
            <a:pPr marL="661900" lvl="1" indent="-261850">
              <a:lnSpc>
                <a:spcPct val="150000"/>
              </a:lnSpc>
              <a:buFont typeface="Arial"/>
              <a:buChar char="•"/>
              <a:defRPr/>
            </a:pPr>
            <a:endParaRPr sz="1600">
              <a:latin typeface="Arial"/>
              <a:ea typeface="Arial"/>
              <a:cs typeface="Arial"/>
            </a:endParaRPr>
          </a:p>
        </p:txBody>
      </p:sp>
      <p:pic>
        <p:nvPicPr>
          <p:cNvPr id="8" name="" hidden="0"/>
          <p:cNvPicPr>
            <a:picLocks noChangeAspect="1"/>
          </p:cNvPicPr>
          <p:nvPr isPhoto="0" userDrawn="0"/>
        </p:nvPicPr>
        <p:blipFill>
          <a:blip r:embed="rId2"/>
          <a:srcRect l="0" t="10383" r="-1456" b="2595"/>
          <a:stretch/>
        </p:blipFill>
        <p:spPr bwMode="auto">
          <a:xfrm flipH="0" flipV="0">
            <a:off x="1976823" y="3403041"/>
            <a:ext cx="4895824" cy="2709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8" y="6165302"/>
            <a:ext cx="6624635" cy="359319"/>
          </a:xfrm>
        </p:spPr>
        <p:txBody>
          <a:bodyPr/>
          <a:lstStyle/>
          <a:p>
            <a:pPr>
              <a:defRPr/>
            </a:pPr>
            <a:r>
              <a:rPr lang="de-DE"/>
              <a:t>Projekt dash.js</a:t>
            </a:r>
            <a:r>
              <a:rPr lang="de-DE"/>
              <a:t> </a:t>
            </a:r>
            <a:r>
              <a:rPr lang="de-DE"/>
              <a:t>– Advanced Web Technologies</a:t>
            </a:r>
            <a:endParaRPr lang="de-DE"/>
          </a:p>
          <a:p>
            <a:pPr>
              <a:defRPr/>
            </a:pPr>
            <a:r>
              <a:rPr lang="de-DE"/>
              <a:t>Anna Mockenhaupt, Berit Frech, Johannes Beyer</a:t>
            </a:r>
            <a:endParaRPr lang="de-DE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00E9B76E-A6CE-DCD8-112D-73869D0DEB09}" type="slidenum">
              <a:rPr lang="de-DE"/>
              <a:t/>
            </a:fld>
            <a:endParaRPr lang="de-DE"/>
          </a:p>
        </p:txBody>
      </p:sp>
      <p:sp>
        <p:nvSpPr>
          <p:cNvPr id="6" name="Rectangle 2" hidden="0"/>
          <p:cNvSpPr>
            <a:spLocks noChangeArrowheads="1" noGrp="1"/>
          </p:cNvSpPr>
          <p:nvPr isPhoto="0" userDrawn="0">
            <p:ph type="title" hasCustomPrompt="0"/>
          </p:nvPr>
        </p:nvSpPr>
        <p:spPr bwMode="auto">
          <a:xfrm>
            <a:off x="539748" y="1719037"/>
            <a:ext cx="8062725" cy="381035"/>
          </a:xfrm>
        </p:spPr>
        <p:txBody>
          <a:bodyPr/>
          <a:lstStyle/>
          <a:p>
            <a:pPr>
              <a:defRPr/>
            </a:pPr>
            <a:r>
              <a:rPr lang="de-DE" sz="2400" b="0"/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/>
              <a:t>Issues</a:t>
            </a:r>
            <a:endParaRPr sz="2400" b="0"/>
          </a:p>
        </p:txBody>
      </p:sp>
      <p:sp>
        <p:nvSpPr>
          <p:cNvPr id="7" name="Rectangle 3" hidden="0"/>
          <p:cNvSpPr>
            <a:spLocks noChangeArrowheads="1" noGrp="1"/>
          </p:cNvSpPr>
          <p:nvPr isPhoto="0" userDrawn="0">
            <p:ph type="body" idx="1" hasCustomPrompt="0"/>
          </p:nvPr>
        </p:nvSpPr>
        <p:spPr bwMode="auto">
          <a:xfrm>
            <a:off x="539748" y="2349498"/>
            <a:ext cx="8136704" cy="3641724"/>
          </a:xfrm>
        </p:spPr>
        <p:txBody>
          <a:bodyPr/>
          <a:lstStyle/>
          <a:p>
            <a:pPr marL="261848" indent="-261848">
              <a:lnSpc>
                <a:spcPct val="200000"/>
              </a:lnSpc>
              <a:buAutoNum type="arabicPeriod"/>
              <a:defRPr/>
            </a:pPr>
            <a:r>
              <a:rPr lang="fr-FR" sz="1600">
                <a:latin typeface="Arial"/>
                <a:ea typeface="Arial"/>
                <a:cs typeface="Arial"/>
              </a:rPr>
              <a:t>Alte Frameworks</a:t>
            </a:r>
            <a:endParaRPr lang="fr-FR" sz="1600">
              <a:latin typeface="Arial"/>
              <a:ea typeface="Arial"/>
              <a:cs typeface="Arial"/>
            </a:endParaRPr>
          </a:p>
          <a:p>
            <a:pPr marL="261848" indent="-261848">
              <a:lnSpc>
                <a:spcPct val="200000"/>
              </a:lnSpc>
              <a:buAutoNum type="arabicPeriod"/>
              <a:defRPr/>
            </a:pPr>
            <a:r>
              <a:rPr lang="fr-FR" sz="1600">
                <a:latin typeface="Arial"/>
                <a:ea typeface="Arial"/>
                <a:cs typeface="Arial"/>
              </a:rPr>
              <a:t>überladener Bildschirm / Einstellungen unübersichtlich</a:t>
            </a:r>
            <a:endParaRPr lang="fr-FR" sz="1600">
              <a:latin typeface="Arial"/>
              <a:ea typeface="Arial"/>
              <a:cs typeface="Arial"/>
            </a:endParaRPr>
          </a:p>
          <a:p>
            <a:pPr marL="261847" indent="-261847">
              <a:lnSpc>
                <a:spcPct val="200000"/>
              </a:lnSpc>
              <a:buAutoNum type="arabicPeriod"/>
              <a:defRPr/>
            </a:pPr>
            <a:r>
              <a:rPr lang="fr-FR" sz="1600">
                <a:latin typeface="Arial"/>
                <a:ea typeface="Arial"/>
                <a:cs typeface="Arial"/>
              </a:rPr>
              <a:t>sich gegenseitig ausschließende Einstellungen werden nicht ausgegraut</a:t>
            </a:r>
            <a:endParaRPr sz="1600">
              <a:latin typeface="Arial"/>
              <a:ea typeface="Arial"/>
              <a:cs typeface="Arial"/>
            </a:endParaRPr>
          </a:p>
          <a:p>
            <a:pPr marL="261848" indent="-261848">
              <a:lnSpc>
                <a:spcPct val="200000"/>
              </a:lnSpc>
              <a:buAutoNum type="arabicPeriod"/>
              <a:defRPr/>
            </a:pPr>
            <a:r>
              <a:rPr sz="1600">
                <a:latin typeface="Arial"/>
                <a:ea typeface="Arial"/>
                <a:cs typeface="Arial"/>
              </a:rPr>
              <a:t>Funktionsbeschreibungen fehlen teilweise / nicht sichtbar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sz="1600">
                <a:latin typeface="Arial"/>
                <a:ea typeface="Arial"/>
                <a:cs typeface="Arial"/>
              </a:rPr>
              <a:t>Viele Settings nicht umgesetzt 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sz="1600">
                <a:latin typeface="Arial"/>
                <a:ea typeface="Arial"/>
                <a:cs typeface="Arial"/>
              </a:rPr>
              <a:t>Wenige Einstellungsmöglichkeiten zu Low Latency Mode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200000"/>
              </a:lnSpc>
              <a:buAutoNum type="arabicPeriod"/>
              <a:defRPr/>
            </a:pPr>
            <a:r>
              <a:rPr sz="1600">
                <a:latin typeface="Arial"/>
                <a:ea typeface="Arial"/>
                <a:cs typeface="Arial"/>
              </a:rPr>
              <a:t>Keine Möglichkeit custom ABR rules einzufügen</a:t>
            </a:r>
            <a:endParaRPr sz="1600">
              <a:latin typeface="Arial"/>
              <a:ea typeface="Arial"/>
              <a:cs typeface="Arial"/>
            </a:endParaRPr>
          </a:p>
          <a:p>
            <a:pPr marL="261850" indent="-261850">
              <a:lnSpc>
                <a:spcPct val="150000"/>
              </a:lnSpc>
              <a:buAutoNum type="arabicPeriod"/>
              <a:defRPr/>
            </a:pPr>
            <a:endParaRPr sz="16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E1249C7A-9C35-39E6-3BA3-D1255C94DFCF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21740"/>
            <a:ext cx="8065427" cy="381035"/>
          </a:xfrm>
        </p:spPr>
        <p:txBody>
          <a:bodyPr/>
          <a:lstStyle/>
          <a:p>
            <a:pPr>
              <a:defRPr/>
            </a:pPr>
            <a:r>
              <a:rPr/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/>
              <a:t>Features, Settings (1/3)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3"/>
          <a:ext cx="8064523" cy="3726793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350828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17669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logLevel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NONE, FATAL, ERROR, WARNING, INFO, DEBUG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Radio Buttons </a:t>
                      </a:r>
                      <a:endParaRPr sz="1200"/>
                    </a:p>
                  </a:txBody>
                  <a:tcPr/>
                </a:tc>
              </a:tr>
              <a:tr h="560315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scheduleWhile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Paused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Checkbox</a:t>
                      </a:r>
                      <a:endParaRPr sz="1200"/>
                    </a:p>
                  </a:txBody>
                  <a:tcPr/>
                </a:tc>
              </a:tr>
              <a:tr h="571318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fastSwitchEnabled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Checkbox</a:t>
                      </a:r>
                      <a:endParaRPr sz="1200"/>
                    </a:p>
                  </a:txBody>
                  <a:tcPr/>
                </a:tc>
              </a:tr>
              <a:tr h="56708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flushBufferAtTrack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Switch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true: ALWAYS_REPLACE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sz="1200"/>
                        <a:t>false: NEVER_REPLACE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Radio Buttons for Audio and Video</a:t>
                      </a:r>
                      <a:endParaRPr sz="1200"/>
                    </a:p>
                  </a:txBody>
                  <a:tcPr/>
                </a:tc>
              </a:tr>
              <a:tr h="567087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jumpGaps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Checkbox</a:t>
                      </a:r>
                      <a:endParaRPr sz="1200"/>
                    </a:p>
                  </a:txBody>
                  <a:tcPr/>
                </a:tc>
              </a:tr>
              <a:tr h="567087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lowLatencyEnabled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1F26842-F25A-4CC8-259E-C9046AC60BBE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8104"/>
            <a:ext cx="8061791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Features, Settings (2/3)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36987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2401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ABRStrategy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DYNAMIC, BOLA, 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Buttons</a:t>
                      </a:r>
                      <a:endParaRPr sz="1200"/>
                    </a:p>
                  </a:txBody>
                  <a:tcPr/>
                </a:tc>
              </a:tr>
              <a:tr h="56666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useDefaultABRRules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</a:txBody>
                  <a:tcPr/>
                </a:tc>
              </a:tr>
              <a:tr h="577667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useBufferOccupancyABR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 (see ABRStrategy)</a:t>
                      </a:r>
                      <a:endParaRPr sz="1200"/>
                    </a:p>
                  </a:txBody>
                  <a:tcPr/>
                </a:tc>
              </a:tr>
              <a:tr h="57343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maxBitrate (audio, 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NaN, 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Fields</a:t>
                      </a:r>
                      <a:endParaRPr sz="1200"/>
                    </a:p>
                  </a:txBody>
                  <a:tcPr/>
                </a:tc>
              </a:tr>
              <a:tr h="57343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minBitrate (audio, 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Fields</a:t>
                      </a:r>
                      <a:endParaRPr sz="1200"/>
                    </a:p>
                  </a:txBody>
                  <a:tcPr/>
                </a:tc>
              </a:tr>
              <a:tr h="57343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initialBitrate (audio, 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Fields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F68DAFA-2A05-F182-3755-E4DC5F160437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184"/>
            <a:ext cx="8062871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Features, Settings (3/3)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38892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Setting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3036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autoSwitchBitrate (video)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</a:txBody>
                  <a:tcPr/>
                </a:tc>
              </a:tr>
              <a:tr h="57301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cmcd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enable, disable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SID, CID, DID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Fields</a:t>
                      </a:r>
                      <a:endParaRPr sz="1200"/>
                    </a:p>
                  </a:txBody>
                  <a:tcPr/>
                </a:tc>
              </a:tr>
              <a:tr h="584017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lastBitrateCaching</a:t>
                      </a: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Info,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LastMediaSetting</a:t>
                      </a: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Caching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Checkbox: Allow Local Storage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AD478F1F-9D9A-11CF-6408-8463E7147452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9650"/>
            <a:ext cx="8063338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Features, API Calls (1/2)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38892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API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3036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setQualityFor(video, value)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Value: 1-10 (0-9)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Dropdown Menu</a:t>
                      </a:r>
                      <a:endParaRPr sz="1200"/>
                    </a:p>
                  </a:txBody>
                  <a:tcPr/>
                </a:tc>
              </a:tr>
              <a:tr h="57301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setAutoPlay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 </a:t>
                      </a:r>
                      <a:endParaRPr sz="1200"/>
                    </a:p>
                  </a:txBody>
                  <a:tcPr/>
                </a:tc>
              </a:tr>
              <a:tr h="584017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setMute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Checkbox: Speaker Image</a:t>
                      </a:r>
                      <a:endParaRPr sz="1200"/>
                    </a:p>
                  </a:txBody>
                  <a:tcPr/>
                </a:tc>
              </a:tr>
              <a:tr h="5797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pause, play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Checkbox: Speaker</a:t>
                      </a:r>
                      <a:endParaRPr sz="1200"/>
                    </a:p>
                  </a:txBody>
                  <a:tcPr/>
                </a:tc>
              </a:tr>
              <a:tr h="5797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time, duration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Zeit in ms 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(+ convertToTimeCode)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Video Control Bar</a:t>
                      </a:r>
                      <a:endParaRPr sz="1200"/>
                    </a:p>
                  </a:txBody>
                  <a:tcPr/>
                </a:tc>
              </a:tr>
              <a:tr h="57978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setVolume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 zwischen 0 und 1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Volumen Kontrollbar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ußzeilenplatzhalter 3" hidden="0"/>
          <p:cNvSpPr>
            <a:spLocks noGrp="1"/>
          </p:cNvSpPr>
          <p:nvPr isPhoto="0" userDrawn="0">
            <p:ph type="ftr" sz="quarter" idx="10" hasCustomPrompt="0"/>
          </p:nvPr>
        </p:nvSpPr>
        <p:spPr bwMode="auto">
          <a:xfrm>
            <a:off x="539749" y="6165303"/>
            <a:ext cx="6624636" cy="359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Projekt dash.js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– Advanced Web Technologies</a:t>
            </a:r>
            <a:endParaRPr sz="1000"/>
          </a:p>
          <a:p>
            <a:pPr>
              <a:defRPr/>
            </a:pPr>
            <a:r>
              <a:rPr lang="de-DE" sz="1000" b="1" i="0" u="none" strike="noStrike" cap="none" spc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Anna Mockenhaupt, Berit Frech, Johannes Beyer</a:t>
            </a:r>
            <a:endParaRPr sz="1000" b="0"/>
          </a:p>
        </p:txBody>
      </p:sp>
      <p:sp>
        <p:nvSpPr>
          <p:cNvPr id="5" name="Foliennummernplatzhalter 4" hidden="0"/>
          <p:cNvSpPr>
            <a:spLocks noGrp="1"/>
          </p:cNvSpPr>
          <p:nvPr isPhoto="0" userDrawn="0">
            <p:ph type="sldNum" sz="quarter" idx="11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42A6D7A-1368-6D13-D71A-75F9E49EB2C8}" type="slidenum">
              <a:rPr lang="de-DE"/>
              <a:t/>
            </a:fld>
            <a:endParaRPr lang="de-DE"/>
          </a:p>
        </p:txBody>
      </p:sp>
      <p:sp>
        <p:nvSpPr>
          <p:cNvPr id="6" name="Titel 7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39748" y="1718104"/>
            <a:ext cx="8061791" cy="381035"/>
          </a:xfrm>
        </p:spPr>
        <p:txBody>
          <a:bodyPr/>
          <a:lstStyle/>
          <a:p>
            <a:pPr>
              <a:defRPr/>
            </a:pP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Aktuelle UI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de-DE" sz="24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Features, API Calls (2/2)</a:t>
            </a:r>
            <a:endParaRPr/>
          </a:p>
        </p:txBody>
      </p:sp>
      <p:graphicFrame>
        <p:nvGraphicFramePr>
          <p:cNvPr id="7" name="" hidden="0"/>
          <p:cNvGraphicFramePr>
            <a:graphicFrameLocks xmlns:a="http://schemas.openxmlformats.org/drawingml/2006/main"/>
          </p:cNvGraphicFramePr>
          <p:nvPr isPhoto="0" userDrawn="0"/>
        </p:nvGraphicFramePr>
        <p:xfrm>
          <a:off x="539748" y="2308442"/>
          <a:ext cx="8064523" cy="3726792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{FF3BC916-2437-2F1B-356F-283F031CD9C4}</a:tableStyleId>
              </a:tblPr>
              <a:tblGrid>
                <a:gridCol w="2160000"/>
                <a:gridCol w="2700000"/>
                <a:gridCol w="3191823"/>
              </a:tblGrid>
              <a:tr h="407977"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API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Values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sz="1200"/>
                        <a:t>UI</a:t>
                      </a:r>
                      <a:endParaRPr sz="1200"/>
                    </a:p>
                  </a:txBody>
                  <a:tcPr/>
                </a:tc>
              </a:tr>
              <a:tr h="536718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setTrackSwitchModeFor</a:t>
                      </a:r>
                      <a:endParaRPr lang="de-DE" sz="1200" b="0" i="0" u="none" strike="noStrike" cap="none" spc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(type, mode)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NEVER_REPLACE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ALWAYS_REPLACE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Buttons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(siehe </a:t>
                      </a: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flushBufferAtTrack</a:t>
                      </a: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Switch)</a:t>
                      </a:r>
                      <a:endParaRPr sz="1200"/>
                    </a:p>
                  </a:txBody>
                  <a:tcPr/>
                </a:tc>
              </a:tr>
              <a:tr h="579364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setTextDefaultEnabled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Checkbox: Enable Text at Loading</a:t>
                      </a:r>
                      <a:endParaRPr sz="1200"/>
                    </a:p>
                  </a:txBody>
                  <a:tcPr/>
                </a:tc>
              </a:tr>
              <a:tr h="59036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enableForcedTextStreaming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Checkbox: Force Text Streaming</a:t>
                      </a:r>
                      <a:endParaRPr sz="1200"/>
                    </a:p>
                  </a:txBody>
                  <a:tcPr/>
                </a:tc>
              </a:tr>
              <a:tr h="58613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setTextDefaultLanguage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Field</a:t>
                      </a:r>
                      <a:endParaRPr sz="1200"/>
                    </a:p>
                  </a:txBody>
                  <a:tcPr/>
                </a:tc>
              </a:tr>
              <a:tr h="586136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setProtectionData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false</a:t>
                      </a:r>
                      <a:endParaRPr sz="1200"/>
                    </a:p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 ProtectionDataSet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DRM Checkbox + Input Fields</a:t>
                      </a:r>
                      <a:endParaRPr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_PPT_Master_mitBild_V03_Hausecke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xfrm>
          <a:off x="0" y="0"/>
          <a:ext cx="1" cy="1"/>
        </a:xfrm>
        <a:prstGeom prst="rect">
          <a:avLst/>
        </a:pr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spDef>
    <a:lnDef>
      <a:spPr bwMode="auto">
        <a:xfrm>
          <a:off x="0" y="0"/>
          <a:ext cx="1" cy="1"/>
        </a:xfrm>
        <a:prstGeom prst="rect">
          <a:avLst/>
        </a:pr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accent1="accent1" accent2="accent2" accent3="accent3" accent4="accent4" accent5="accent5" accent6="accent6" bg1="lt1" bg2="lt2" folHlink="folHlink" hlink="hlink" tx1="dk1" tx2="dk2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TU_PPT_Master_mitBild_V03_Hausecke</Template>
  <TotalTime>0</TotalTime>
  <Words>0</Words>
  <Application>ONLYOFFICE/5.5.3.39</Application>
  <DocSecurity>0</DocSecurity>
  <PresentationFormat>Bildschirmpräsentation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ODER THEMA</dc:title>
  <dc:subject/>
  <dc:creator>Jonas</dc:creator>
  <cp:keywords/>
  <dc:description/>
  <dc:identifier/>
  <dc:language/>
  <cp:lastModifiedBy>johannes.beyer@campus.tu-berlin.de</cp:lastModifiedBy>
  <cp:revision>238</cp:revision>
  <dcterms:created xsi:type="dcterms:W3CDTF">2020-11-19T11:56:24Z</dcterms:created>
  <dcterms:modified xsi:type="dcterms:W3CDTF">2020-11-24T09:27:57Z</dcterms:modified>
  <cp:category/>
  <cp:contentStatus/>
  <cp:version/>
</cp:coreProperties>
</file>